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132"/>
    <a:srgbClr val="001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ccastroc\Downloads\Cuenta%20P&#250;blica%202022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ccastroc\Downloads\Cuenta%20P&#250;blica%202022.xlsx" TargetMode="Externa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'Desafíos Trabajo'!$B$24:$B$33</cx:f>
        <cx:lvl ptCount="10">
          <cx:pt idx="0">Trabajo Decente</cx:pt>
          <cx:pt idx="1">Libertad Sindical</cx:pt>
          <cx:pt idx="2">Negociación Colectiva Ramal</cx:pt>
          <cx:pt idx="3">Salario justo</cx:pt>
          <cx:pt idx="4">Fortalecimiento Sindical</cx:pt>
          <cx:pt idx="5">Dignidad en el trabajo</cx:pt>
          <cx:pt idx="6">Mejores pensiones</cx:pt>
          <cx:pt idx="7">Derechos Laborales</cx:pt>
          <cx:pt idx="8">Conciliación vida laboral y familiar</cx:pt>
          <cx:pt idx="9">Perspectiva de género</cx:pt>
        </cx:lvl>
      </cx:strDim>
      <cx:numDim type="val">
        <cx:f>'Desafíos Trabajo'!$C$24:$C$33</cx:f>
        <cx:lvl ptCount="10" formatCode="0%">
          <cx:pt idx="0">0.47663551401869159</cx:pt>
          <cx:pt idx="1">0.43925233644859812</cx:pt>
          <cx:pt idx="2">0.42056074766355139</cx:pt>
          <cx:pt idx="3">0.42056074766355139</cx:pt>
          <cx:pt idx="4">0.35514018691588783</cx:pt>
          <cx:pt idx="5">0.3364485981308411</cx:pt>
          <cx:pt idx="6">0.32710280373831774</cx:pt>
          <cx:pt idx="7">0.27102803738317754</cx:pt>
          <cx:pt idx="8">0.22429906542056074</cx:pt>
          <cx:pt idx="9">0.18691588785046728</cx:pt>
        </cx:lvl>
      </cx:numDim>
    </cx:data>
  </cx:chartData>
  <cx:chart>
    <cx:title pos="t" align="ctr" overlay="0">
      <cx:tx>
        <cx:txData>
          <cx:v>Los 10 desafíos más votados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s-ES" sz="2000" b="0" i="0" u="none" strike="noStrike" baseline="0" dirty="0">
              <a:solidFill>
                <a:schemeClr val="tx1"/>
              </a:solidFill>
              <a:latin typeface="Calibri" panose="020F0502020204030204"/>
            </a:rPr>
            <a:t>Los 10 desafíos más votados</a:t>
          </a:r>
        </a:p>
      </cx:txPr>
    </cx:title>
    <cx:plotArea>
      <cx:plotAreaRegion>
        <cx:series layoutId="funnel" uniqueId="{D16AB521-983D-44D7-91C8-25074A4E415D}">
          <cx:dataLabels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400"/>
                </a:pPr>
                <a:endParaRPr lang="es-ES" sz="1400" b="0" i="0" u="none" strike="noStrike" baseline="0">
                  <a:solidFill>
                    <a:srgbClr val="FFFFFF">
                      <a:lumMod val="65000"/>
                      <a:lumOff val="35000"/>
                    </a:srgbClr>
                  </a:solidFill>
                  <a:latin typeface="Sagona Book"/>
                </a:endParaRPr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200"/>
            </a:pPr>
            <a:endParaRPr lang="es-ES" sz="1200" b="0" i="0" u="none" strike="noStrike" baseline="0">
              <a:solidFill>
                <a:srgbClr val="FFFFFF">
                  <a:lumMod val="65000"/>
                  <a:lumOff val="35000"/>
                </a:srgbClr>
              </a:solidFill>
              <a:latin typeface="Sagona Book"/>
            </a:endParaRPr>
          </a:p>
        </cx:txPr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'Desafíos DT'!$A$17:$A$21</cx:f>
        <cx:lvl ptCount="5">
          <cx:pt idx="0">Fiscalización</cx:pt>
          <cx:pt idx="1">Derechos fundamentales</cx:pt>
          <cx:pt idx="2">Defensa laboral</cx:pt>
          <cx:pt idx="3">Negociación colectiva</cx:pt>
          <cx:pt idx="4">Dialogo social</cx:pt>
        </cx:lvl>
      </cx:strDim>
      <cx:numDim type="val">
        <cx:f>'Desafíos DT'!$B$17:$B$21</cx:f>
        <cx:lvl ptCount="5" formatCode="0%">
          <cx:pt idx="0">0.75757575757575757</cx:pt>
          <cx:pt idx="1">0.47474747474747475</cx:pt>
          <cx:pt idx="2">0.34343434343434343</cx:pt>
          <cx:pt idx="3">0.32323232323232326</cx:pt>
          <cx:pt idx="4">0.25252525252525254</cx:pt>
        </cx:lvl>
      </cx:numDim>
    </cx:data>
  </cx:chartData>
  <cx:chart>
    <cx:title pos="t" align="ctr" overlay="0">
      <cx:tx>
        <cx:txData>
          <cx:v>Los 5 desafíos más votados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2400">
              <a:solidFill>
                <a:srgbClr val="001848"/>
              </a:solidFill>
            </a:defRPr>
          </a:pPr>
          <a:r>
            <a:rPr lang="es-ES" sz="2400" b="0" i="0" u="none" strike="noStrike" baseline="0">
              <a:solidFill>
                <a:srgbClr val="001848"/>
              </a:solidFill>
              <a:latin typeface="Calibri" panose="020F0502020204030204"/>
            </a:rPr>
            <a:t>Los 5 desafíos más votados</a:t>
          </a:r>
        </a:p>
      </cx:txPr>
    </cx:title>
    <cx:plotArea>
      <cx:plotAreaRegion>
        <cx:series layoutId="funnel" uniqueId="{BE3E1EFB-765B-49CB-A4F8-BB4712E74F92}">
          <cx:dataLabels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800"/>
                </a:pPr>
                <a:endParaRPr lang="es-ES" sz="1800" b="0" i="0" u="none" strike="noStrike" baseline="0">
                  <a:solidFill>
                    <a:srgbClr val="FFFFFF">
                      <a:lumMod val="65000"/>
                      <a:lumOff val="35000"/>
                    </a:srgbClr>
                  </a:solidFill>
                  <a:latin typeface="Sagona Book"/>
                </a:endParaRPr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>
                <a:solidFill>
                  <a:srgbClr val="001132"/>
                </a:solidFill>
              </a:defRPr>
            </a:pPr>
            <a:endParaRPr lang="es-ES" sz="1400" b="0" i="0" u="none" strike="noStrike" baseline="0">
              <a:solidFill>
                <a:srgbClr val="001132"/>
              </a:solidFill>
              <a:latin typeface="Sagona Book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cap="all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Wednesday, May 17,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3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Wednesday, May 17,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45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Wednesday, May 17,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8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Wednesday, May 17,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2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Wednesday, May 17,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20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Wednesday, May 17,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8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Wednesday, May 17,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76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Wednesday, May 17,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3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Wednesday, May 17,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72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Wednesday, May 17,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1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Wednesday, May 17,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1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Wednesday, May 17,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300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88000"/>
        </a:lnSpc>
        <a:spcBef>
          <a:spcPct val="0"/>
        </a:spcBef>
        <a:buNone/>
        <a:defRPr sz="4400" kern="1200" cap="none" spc="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1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2DFF2D-EA41-4CBE-9659-C2917E48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6FFEFB-7C2F-0FD0-7CD9-B766F2627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720000"/>
            <a:ext cx="5015638" cy="2804400"/>
          </a:xfrm>
        </p:spPr>
        <p:txBody>
          <a:bodyPr>
            <a:normAutofit/>
          </a:bodyPr>
          <a:lstStyle/>
          <a:p>
            <a:r>
              <a:rPr lang="es-MX" dirty="0"/>
              <a:t>Resultados </a:t>
            </a:r>
            <a:r>
              <a:rPr lang="es-MX" dirty="0" err="1"/>
              <a:t>menti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A4CFD8-E74E-651B-16A7-DD4B13132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9"/>
            <a:ext cx="5015638" cy="1936800"/>
          </a:xfrm>
        </p:spPr>
        <p:txBody>
          <a:bodyPr>
            <a:normAutofit/>
          </a:bodyPr>
          <a:lstStyle/>
          <a:p>
            <a:r>
              <a:rPr lang="es-MX" dirty="0"/>
              <a:t>Cuenta Pública Participativa 2022</a:t>
            </a:r>
            <a:endParaRPr lang="es-CL" dirty="0"/>
          </a:p>
        </p:txBody>
      </p:sp>
      <p:pic>
        <p:nvPicPr>
          <p:cNvPr id="4" name="Picture 3" descr="Una bombilla multicolor con iconos de empresa">
            <a:extLst>
              <a:ext uri="{FF2B5EF4-FFF2-40B4-BE49-F238E27FC236}">
                <a16:creationId xmlns:a16="http://schemas.microsoft.com/office/drawing/2014/main" id="{4859BF99-83DB-3D84-6A81-BAB271F848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007" r="25192" b="1"/>
          <a:stretch/>
        </p:blipFill>
        <p:spPr>
          <a:xfrm>
            <a:off x="6529067" y="10"/>
            <a:ext cx="5662935" cy="6857990"/>
          </a:xfrm>
          <a:custGeom>
            <a:avLst/>
            <a:gdLst/>
            <a:ahLst/>
            <a:cxnLst/>
            <a:rect l="l" t="t" r="r" b="b"/>
            <a:pathLst>
              <a:path w="5662935" h="6858000">
                <a:moveTo>
                  <a:pt x="598332" y="0"/>
                </a:moveTo>
                <a:lnTo>
                  <a:pt x="5662935" y="0"/>
                </a:lnTo>
                <a:lnTo>
                  <a:pt x="5662935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7" y="5515036"/>
                  <a:pt x="1066080" y="5030470"/>
                  <a:pt x="1217563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80" y="1021447"/>
                  <a:pt x="773055" y="27945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76845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11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ED1B44-E4E6-D2DD-F20F-4F02318C0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46892"/>
          </a:xfrm>
        </p:spPr>
        <p:txBody>
          <a:bodyPr>
            <a:normAutofit/>
          </a:bodyPr>
          <a:lstStyle/>
          <a:p>
            <a:r>
              <a:rPr lang="es-MX" sz="3600"/>
              <a:t>Señala los 5 principales desafíos que hoy enfrentamos en el mundo del trabajo</a:t>
            </a:r>
            <a:endParaRPr lang="es-CL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DFB156-2D0F-5987-5773-4E218B87C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391" y="1266092"/>
            <a:ext cx="5174363" cy="887400"/>
          </a:xfrm>
        </p:spPr>
        <p:txBody>
          <a:bodyPr>
            <a:normAutofit/>
          </a:bodyPr>
          <a:lstStyle/>
          <a:p>
            <a:r>
              <a:rPr lang="es-MX" sz="1600"/>
              <a:t>Tipo de pregunta: Alternativas</a:t>
            </a:r>
          </a:p>
          <a:p>
            <a:r>
              <a:rPr lang="es-MX" sz="1600"/>
              <a:t>Cantidad de respuestas: 107</a:t>
            </a:r>
            <a:endParaRPr lang="es-CL" sz="16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3EE71CA-810A-9874-10E8-ECAB1D512F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513264"/>
              </p:ext>
            </p:extLst>
          </p:nvPr>
        </p:nvGraphicFramePr>
        <p:xfrm>
          <a:off x="487110" y="2153492"/>
          <a:ext cx="3683238" cy="43709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3771">
                  <a:extLst>
                    <a:ext uri="{9D8B030D-6E8A-4147-A177-3AD203B41FA5}">
                      <a16:colId xmlns:a16="http://schemas.microsoft.com/office/drawing/2014/main" val="1228799407"/>
                    </a:ext>
                  </a:extLst>
                </a:gridCol>
                <a:gridCol w="549467">
                  <a:extLst>
                    <a:ext uri="{9D8B030D-6E8A-4147-A177-3AD203B41FA5}">
                      <a16:colId xmlns:a16="http://schemas.microsoft.com/office/drawing/2014/main" val="2423747929"/>
                    </a:ext>
                  </a:extLst>
                </a:gridCol>
              </a:tblGrid>
              <a:tr h="19586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DESAFÍO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3" marR="8493" marT="849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CAN. RESP.</a:t>
                      </a:r>
                      <a:endParaRPr lang="es-CL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3" marR="8493" marT="849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952456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 Trabajo Decente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225364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 Dignidad en el trabajo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213977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 Libertad Sindical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9486976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 Negociación Colectiva Ramal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909042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 Modernización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54032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 Salario justo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940843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 Perspectiva de género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743388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 Productividad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551158"/>
                  </a:ext>
                </a:extLst>
              </a:tr>
              <a:tr h="229507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9. Mejor distribución del ingreso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722333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10. Derechos Laborales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081994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11. Fortalecimiento Sindical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475805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12. Trabajo de cuidados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7335715"/>
                  </a:ext>
                </a:extLst>
              </a:tr>
              <a:tr h="24164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13. Informalidad laboral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297003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14. Empleo para todos y todas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495125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15. Fin al subcontrato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246975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16. Mejores pensiones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898028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17. Salud y Seguridad en el Trabajo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2274954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18. Educación laboral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9308519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19. Conciliación vida laboral y familiar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314910"/>
                  </a:ext>
                </a:extLst>
              </a:tr>
              <a:tr h="19586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20. Estabilidad laboral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938579"/>
                  </a:ext>
                </a:extLst>
              </a:tr>
            </a:tbl>
          </a:graphicData>
        </a:graphic>
      </p:graphicFrame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5" name="Gráfico 4">
                <a:extLst>
                  <a:ext uri="{FF2B5EF4-FFF2-40B4-BE49-F238E27FC236}">
                    <a16:creationId xmlns:a16="http://schemas.microsoft.com/office/drawing/2014/main" id="{2754D293-3AA3-D241-34A5-F527F23A7184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883945200"/>
                  </p:ext>
                </p:extLst>
              </p:nvPr>
            </p:nvGraphicFramePr>
            <p:xfrm>
              <a:off x="4752108" y="2132710"/>
              <a:ext cx="7245927" cy="41814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5" name="Gráfico 4">
                <a:extLst>
                  <a:ext uri="{FF2B5EF4-FFF2-40B4-BE49-F238E27FC236}">
                    <a16:creationId xmlns:a16="http://schemas.microsoft.com/office/drawing/2014/main" id="{2754D293-3AA3-D241-34A5-F527F23A718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52108" y="2132710"/>
                <a:ext cx="7245927" cy="4181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5017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ED1B44-E4E6-D2DD-F20F-4F02318C0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46892"/>
          </a:xfrm>
        </p:spPr>
        <p:txBody>
          <a:bodyPr>
            <a:normAutofit/>
          </a:bodyPr>
          <a:lstStyle/>
          <a:p>
            <a:r>
              <a:rPr lang="es-MX" sz="3600" dirty="0">
                <a:solidFill>
                  <a:srgbClr val="001132"/>
                </a:solidFill>
              </a:rPr>
              <a:t>Señala 3 principales desafíos que tiene la Dirección del Trabajo</a:t>
            </a:r>
            <a:endParaRPr lang="es-CL" sz="3600" dirty="0">
              <a:solidFill>
                <a:srgbClr val="001132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DFB156-2D0F-5987-5773-4E218B87C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391" y="1266092"/>
            <a:ext cx="5174363" cy="887400"/>
          </a:xfrm>
        </p:spPr>
        <p:txBody>
          <a:bodyPr>
            <a:normAutofit/>
          </a:bodyPr>
          <a:lstStyle/>
          <a:p>
            <a:r>
              <a:rPr lang="es-MX" sz="1600" dirty="0">
                <a:solidFill>
                  <a:srgbClr val="001132">
                    <a:alpha val="58000"/>
                  </a:srgbClr>
                </a:solidFill>
              </a:rPr>
              <a:t>Tipo de pregunta: Alternativas</a:t>
            </a:r>
          </a:p>
          <a:p>
            <a:r>
              <a:rPr lang="es-MX" sz="1600" dirty="0">
                <a:solidFill>
                  <a:srgbClr val="001132">
                    <a:alpha val="58000"/>
                  </a:srgbClr>
                </a:solidFill>
              </a:rPr>
              <a:t>Cantidad de respuestas: 99</a:t>
            </a:r>
          </a:p>
          <a:p>
            <a:endParaRPr lang="es-CL" sz="16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3EE71CA-810A-9874-10E8-ECAB1D512F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410311"/>
              </p:ext>
            </p:extLst>
          </p:nvPr>
        </p:nvGraphicFramePr>
        <p:xfrm>
          <a:off x="487109" y="2153492"/>
          <a:ext cx="4154163" cy="4181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4443">
                  <a:extLst>
                    <a:ext uri="{9D8B030D-6E8A-4147-A177-3AD203B41FA5}">
                      <a16:colId xmlns:a16="http://schemas.microsoft.com/office/drawing/2014/main" val="1228799407"/>
                    </a:ext>
                  </a:extLst>
                </a:gridCol>
                <a:gridCol w="619720">
                  <a:extLst>
                    <a:ext uri="{9D8B030D-6E8A-4147-A177-3AD203B41FA5}">
                      <a16:colId xmlns:a16="http://schemas.microsoft.com/office/drawing/2014/main" val="2423747929"/>
                    </a:ext>
                  </a:extLst>
                </a:gridCol>
              </a:tblGrid>
              <a:tr h="66126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DESAFÍO</a:t>
                      </a:r>
                      <a:endParaRPr lang="es-CL" sz="1200" b="0" i="0" u="none" strike="noStrike" dirty="0">
                        <a:solidFill>
                          <a:srgbClr val="0011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3" marR="8493" marT="849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CAN. RESP.</a:t>
                      </a:r>
                      <a:endParaRPr lang="es-CL" sz="1200" b="0" i="0" u="none" strike="noStrike" dirty="0">
                        <a:solidFill>
                          <a:srgbClr val="0011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3" marR="8493" marT="849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9952456"/>
                  </a:ext>
                </a:extLst>
              </a:tr>
              <a:tr h="34607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1. Derechos fundamentales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225364"/>
                  </a:ext>
                </a:extLst>
              </a:tr>
              <a:tr h="34607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2. Fiscalización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213977"/>
                  </a:ext>
                </a:extLst>
              </a:tr>
              <a:tr h="34607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3. Inclusión laboral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9486976"/>
                  </a:ext>
                </a:extLst>
              </a:tr>
              <a:tr h="34607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4. Dialogo social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909042"/>
                  </a:ext>
                </a:extLst>
              </a:tr>
              <a:tr h="34607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5. Tripartismo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54032"/>
                  </a:ext>
                </a:extLst>
              </a:tr>
              <a:tr h="34607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6. Difusión de la normativa laboral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940843"/>
                  </a:ext>
                </a:extLst>
              </a:tr>
              <a:tr h="34607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7. Negociación colectiva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743388"/>
                  </a:ext>
                </a:extLst>
              </a:tr>
              <a:tr h="34607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8. Defensa laboral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551158"/>
                  </a:ext>
                </a:extLst>
              </a:tr>
              <a:tr h="405511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9. Capacitación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722333"/>
                  </a:ext>
                </a:extLst>
              </a:tr>
              <a:tr h="346070">
                <a:tc>
                  <a:txBody>
                    <a:bodyPr/>
                    <a:lstStyle/>
                    <a:p>
                      <a:pPr algn="l" fontAlgn="b"/>
                      <a:r>
                        <a:rPr lang="es-CL" sz="1400" b="0" i="0" u="none" strike="noStrike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10. Atención usuaria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1132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081994"/>
                  </a:ext>
                </a:extLst>
              </a:tr>
            </a:tbl>
          </a:graphicData>
        </a:graphic>
      </p:graphicFrame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6" name="Gráfico 5">
                <a:extLst>
                  <a:ext uri="{FF2B5EF4-FFF2-40B4-BE49-F238E27FC236}">
                    <a16:creationId xmlns:a16="http://schemas.microsoft.com/office/drawing/2014/main" id="{C968345E-75F0-F0B5-1B88-54BB74DFD015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335602402"/>
                  </p:ext>
                </p:extLst>
              </p:nvPr>
            </p:nvGraphicFramePr>
            <p:xfrm>
              <a:off x="5271344" y="2083329"/>
              <a:ext cx="6313410" cy="409223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6" name="Gráfico 5">
                <a:extLst>
                  <a:ext uri="{FF2B5EF4-FFF2-40B4-BE49-F238E27FC236}">
                    <a16:creationId xmlns:a16="http://schemas.microsoft.com/office/drawing/2014/main" id="{C968345E-75F0-F0B5-1B88-54BB74DFD01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71344" y="2083329"/>
                <a:ext cx="6313410" cy="409223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0101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BAD98C7E-D2C4-AE2C-6C66-37E892DBFA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703"/>
          <a:stretch/>
        </p:blipFill>
        <p:spPr>
          <a:xfrm>
            <a:off x="4336026" y="0"/>
            <a:ext cx="7855974" cy="6858000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7508C07C-97B1-E2C2-95E4-7F49AB3B9EDA}"/>
              </a:ext>
            </a:extLst>
          </p:cNvPr>
          <p:cNvSpPr txBox="1">
            <a:spLocks/>
          </p:cNvSpPr>
          <p:nvPr/>
        </p:nvSpPr>
        <p:spPr>
          <a:xfrm>
            <a:off x="480849" y="492591"/>
            <a:ext cx="6182550" cy="109705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88000"/>
              </a:lnSpc>
              <a:spcBef>
                <a:spcPct val="0"/>
              </a:spcBef>
              <a:buNone/>
              <a:defRPr sz="4400" kern="1200" cap="none" spc="4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600" dirty="0">
                <a:solidFill>
                  <a:srgbClr val="001132"/>
                </a:solidFill>
              </a:rPr>
              <a:t>Para enfrentar los desafío actuales ¿Cuál es la DT que Chile necesita?</a:t>
            </a:r>
            <a:endParaRPr lang="es-CL" sz="3600" dirty="0">
              <a:solidFill>
                <a:srgbClr val="001132"/>
              </a:solidFill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5BB09CB7-C4E7-B10D-03C1-720A4CEEA00E}"/>
              </a:ext>
            </a:extLst>
          </p:cNvPr>
          <p:cNvSpPr txBox="1">
            <a:spLocks/>
          </p:cNvSpPr>
          <p:nvPr/>
        </p:nvSpPr>
        <p:spPr>
          <a:xfrm>
            <a:off x="312037" y="1842868"/>
            <a:ext cx="5174363" cy="8874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4"/>
              </a:buClr>
              <a:buFont typeface="The Hand Extrablack" panose="03070A02030502020204" pitchFamily="66" charset="0"/>
              <a:buChar char="•"/>
              <a:defRPr sz="2000" kern="1200" spc="20" baseline="0">
                <a:solidFill>
                  <a:schemeClr val="tx1">
                    <a:alpha val="58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600" dirty="0">
                <a:solidFill>
                  <a:srgbClr val="001132">
                    <a:alpha val="58000"/>
                  </a:srgbClr>
                </a:solidFill>
              </a:rPr>
              <a:t>Tipo de pregunta: Nube de palabras</a:t>
            </a:r>
          </a:p>
          <a:p>
            <a:r>
              <a:rPr lang="es-MX" sz="1600" dirty="0">
                <a:solidFill>
                  <a:srgbClr val="001132">
                    <a:alpha val="58000"/>
                  </a:srgbClr>
                </a:solidFill>
              </a:rPr>
              <a:t>Cantidad de respuestas: 38</a:t>
            </a:r>
          </a:p>
          <a:p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2295178423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AnalogousFromRegularSeedRightStep">
      <a:dk1>
        <a:srgbClr val="000000"/>
      </a:dk1>
      <a:lt1>
        <a:srgbClr val="FFFFFF"/>
      </a:lt1>
      <a:dk2>
        <a:srgbClr val="412724"/>
      </a:dk2>
      <a:lt2>
        <a:srgbClr val="E2E8E4"/>
      </a:lt2>
      <a:accent1>
        <a:srgbClr val="D739AE"/>
      </a:accent1>
      <a:accent2>
        <a:srgbClr val="C5275A"/>
      </a:accent2>
      <a:accent3>
        <a:srgbClr val="D74839"/>
      </a:accent3>
      <a:accent4>
        <a:srgbClr val="C57827"/>
      </a:accent4>
      <a:accent5>
        <a:srgbClr val="B0A72F"/>
      </a:accent5>
      <a:accent6>
        <a:srgbClr val="81B223"/>
      </a:accent6>
      <a:hlink>
        <a:srgbClr val="31944B"/>
      </a:hlink>
      <a:folHlink>
        <a:srgbClr val="7F7F7F"/>
      </a:folHlink>
    </a:clrScheme>
    <a:fontScheme name="Blob">
      <a:majorFont>
        <a:latin typeface="The Hand Extrablack"/>
        <a:ea typeface=""/>
        <a:cs typeface=""/>
      </a:majorFont>
      <a:minorFont>
        <a:latin typeface="Sagona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261</Words>
  <Application>Microsoft Office PowerPoint</Application>
  <PresentationFormat>Panorámica</PresentationFormat>
  <Paragraphs>77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Sagona Book</vt:lpstr>
      <vt:lpstr>The Hand Extrablack</vt:lpstr>
      <vt:lpstr>BlobVTI</vt:lpstr>
      <vt:lpstr>Resultados menti</vt:lpstr>
      <vt:lpstr>Señala los 5 principales desafíos que hoy enfrentamos en el mundo del trabajo</vt:lpstr>
      <vt:lpstr>Señala 3 principales desafíos que tiene la Dirección del Trabajo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menti</dc:title>
  <dc:creator>Cecilia Castro Cid</dc:creator>
  <cp:lastModifiedBy>Cecilia Castro Cid</cp:lastModifiedBy>
  <cp:revision>3</cp:revision>
  <dcterms:created xsi:type="dcterms:W3CDTF">2023-05-16T22:36:40Z</dcterms:created>
  <dcterms:modified xsi:type="dcterms:W3CDTF">2023-05-17T20:19:40Z</dcterms:modified>
</cp:coreProperties>
</file>